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1808264-C40D-4F81-A5EB-D35997E232EF}" type="datetimeFigureOut">
              <a:rPr lang="it-IT" smtClean="0"/>
              <a:t>23/09/2016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3CDA148-25AE-4624-9500-F57A328E77C2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8264-C40D-4F81-A5EB-D35997E232EF}" type="datetimeFigureOut">
              <a:rPr lang="it-IT" smtClean="0"/>
              <a:t>23/09/2016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A148-25AE-4624-9500-F57A328E77C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8264-C40D-4F81-A5EB-D35997E232EF}" type="datetimeFigureOut">
              <a:rPr lang="it-IT" smtClean="0"/>
              <a:t>23/09/2016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A148-25AE-4624-9500-F57A328E77C2}" type="slidenum">
              <a:rPr lang="it-IT" smtClean="0"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8264-C40D-4F81-A5EB-D35997E232EF}" type="datetimeFigureOut">
              <a:rPr lang="it-IT" smtClean="0"/>
              <a:t>23/09/2016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A148-25AE-4624-9500-F57A328E77C2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1808264-C40D-4F81-A5EB-D35997E232EF}" type="datetimeFigureOut">
              <a:rPr lang="it-IT" smtClean="0"/>
              <a:t>23/09/2016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3CDA148-25AE-4624-9500-F57A328E77C2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8264-C40D-4F81-A5EB-D35997E232EF}" type="datetimeFigureOut">
              <a:rPr lang="it-IT" smtClean="0"/>
              <a:t>23/09/2016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A148-25AE-4624-9500-F57A328E77C2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8264-C40D-4F81-A5EB-D35997E232EF}" type="datetimeFigureOut">
              <a:rPr lang="it-IT" smtClean="0"/>
              <a:t>23/09/2016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A148-25AE-4624-9500-F57A328E77C2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8264-C40D-4F81-A5EB-D35997E232EF}" type="datetimeFigureOut">
              <a:rPr lang="it-IT" smtClean="0"/>
              <a:t>23/09/2016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A148-25AE-4624-9500-F57A328E77C2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8264-C40D-4F81-A5EB-D35997E232EF}" type="datetimeFigureOut">
              <a:rPr lang="it-IT" smtClean="0"/>
              <a:t>23/09/2016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A148-25AE-4624-9500-F57A328E77C2}" type="slidenum">
              <a:rPr lang="it-IT" smtClean="0"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8264-C40D-4F81-A5EB-D35997E232EF}" type="datetimeFigureOut">
              <a:rPr lang="it-IT" smtClean="0"/>
              <a:t>23/09/2016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A148-25AE-4624-9500-F57A328E77C2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08264-C40D-4F81-A5EB-D35997E232EF}" type="datetimeFigureOut">
              <a:rPr lang="it-IT" smtClean="0"/>
              <a:t>23/09/2016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A148-25AE-4624-9500-F57A328E77C2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808264-C40D-4F81-A5EB-D35997E232EF}" type="datetimeFigureOut">
              <a:rPr lang="it-IT" smtClean="0"/>
              <a:t>23/09/2016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CDA148-25AE-4624-9500-F57A328E77C2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Idealismo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Vediamo di capire cos’</a:t>
            </a:r>
            <a:r>
              <a:rPr lang="it-IT" dirty="0" err="1" smtClean="0"/>
              <a:t>è…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L’idealismo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985664"/>
          </a:xfrm>
        </p:spPr>
        <p:txBody>
          <a:bodyPr/>
          <a:lstStyle/>
          <a:p>
            <a:r>
              <a:rPr lang="it-IT" dirty="0" smtClean="0"/>
              <a:t>Nasce dalla critica all’idea della cosa in sé (noumeno) kantiana</a:t>
            </a:r>
            <a:endParaRPr lang="it-IT" dirty="0"/>
          </a:p>
        </p:txBody>
      </p:sp>
      <p:grpSp>
        <p:nvGrpSpPr>
          <p:cNvPr id="12" name="Gruppo 11"/>
          <p:cNvGrpSpPr/>
          <p:nvPr/>
        </p:nvGrpSpPr>
        <p:grpSpPr>
          <a:xfrm>
            <a:off x="1619672" y="2564904"/>
            <a:ext cx="5760640" cy="3312368"/>
            <a:chOff x="857250" y="5219700"/>
            <a:chExt cx="3095625" cy="1638300"/>
          </a:xfrm>
        </p:grpSpPr>
        <p:sp>
          <p:nvSpPr>
            <p:cNvPr id="1026" name="AutoShape 2"/>
            <p:cNvSpPr>
              <a:spLocks noChangeArrowheads="1"/>
            </p:cNvSpPr>
            <p:nvPr/>
          </p:nvSpPr>
          <p:spPr bwMode="auto">
            <a:xfrm>
              <a:off x="857250" y="5276850"/>
              <a:ext cx="1000125" cy="97155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SOGGETTO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2943225" y="5276850"/>
              <a:ext cx="1009650" cy="97155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REALTA’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(noumeno, cosa in sé)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2143125" y="5219700"/>
              <a:ext cx="514350" cy="10858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Rappresentazione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(fenomeno)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29" name="AutoShape 5"/>
            <p:cNvCxnSpPr>
              <a:cxnSpLocks noChangeShapeType="1"/>
            </p:cNvCxnSpPr>
            <p:nvPr/>
          </p:nvCxnSpPr>
          <p:spPr bwMode="auto">
            <a:xfrm>
              <a:off x="1857375" y="5762625"/>
              <a:ext cx="2857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0" name="AutoShape 6"/>
            <p:cNvCxnSpPr>
              <a:cxnSpLocks noChangeShapeType="1"/>
            </p:cNvCxnSpPr>
            <p:nvPr/>
          </p:nvCxnSpPr>
          <p:spPr bwMode="auto">
            <a:xfrm flipH="1">
              <a:off x="2657475" y="5762625"/>
              <a:ext cx="2857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1" name="AutoShape 7"/>
            <p:cNvCxnSpPr>
              <a:cxnSpLocks noChangeShapeType="1"/>
            </p:cNvCxnSpPr>
            <p:nvPr/>
          </p:nvCxnSpPr>
          <p:spPr bwMode="auto">
            <a:xfrm flipH="1">
              <a:off x="2657475" y="5507038"/>
              <a:ext cx="2857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2" name="AutoShape 8"/>
            <p:cNvCxnSpPr>
              <a:cxnSpLocks noChangeShapeType="1"/>
            </p:cNvCxnSpPr>
            <p:nvPr/>
          </p:nvCxnSpPr>
          <p:spPr bwMode="auto">
            <a:xfrm flipH="1">
              <a:off x="2657475" y="6048375"/>
              <a:ext cx="2857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1628775" y="6516688"/>
              <a:ext cx="1581150" cy="3413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3200" b="1" i="0" u="none" strike="noStrike" normalizeH="0" baseline="0" dirty="0" err="1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alibri" pitchFamily="34" charset="0"/>
                  <a:cs typeface="Arial" pitchFamily="34" charset="0"/>
                </a:rPr>
                <a:t>Kant</a:t>
              </a:r>
              <a:endParaRPr kumimoji="0" lang="it-IT" sz="32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CasellaDiTesto 13"/>
          <p:cNvSpPr txBox="1"/>
          <p:nvPr/>
        </p:nvSpPr>
        <p:spPr>
          <a:xfrm rot="19695561">
            <a:off x="2274203" y="363065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Forme a priori</a:t>
            </a:r>
            <a:endParaRPr lang="it-IT" dirty="0"/>
          </a:p>
        </p:txBody>
      </p:sp>
      <p:sp>
        <p:nvSpPr>
          <p:cNvPr id="15" name="Figura a mano libera 14"/>
          <p:cNvSpPr/>
          <p:nvPr/>
        </p:nvSpPr>
        <p:spPr>
          <a:xfrm>
            <a:off x="6705600" y="4100945"/>
            <a:ext cx="806994" cy="914400"/>
          </a:xfrm>
          <a:custGeom>
            <a:avLst/>
            <a:gdLst>
              <a:gd name="connsiteX0" fmla="*/ 0 w 806994"/>
              <a:gd name="connsiteY0" fmla="*/ 0 h 914400"/>
              <a:gd name="connsiteX1" fmla="*/ 27709 w 806994"/>
              <a:gd name="connsiteY1" fmla="*/ 277091 h 914400"/>
              <a:gd name="connsiteX2" fmla="*/ 55418 w 806994"/>
              <a:gd name="connsiteY2" fmla="*/ 318655 h 914400"/>
              <a:gd name="connsiteX3" fmla="*/ 96982 w 806994"/>
              <a:gd name="connsiteY3" fmla="*/ 346364 h 914400"/>
              <a:gd name="connsiteX4" fmla="*/ 152400 w 806994"/>
              <a:gd name="connsiteY4" fmla="*/ 374073 h 914400"/>
              <a:gd name="connsiteX5" fmla="*/ 263236 w 806994"/>
              <a:gd name="connsiteY5" fmla="*/ 387928 h 914400"/>
              <a:gd name="connsiteX6" fmla="*/ 415636 w 806994"/>
              <a:gd name="connsiteY6" fmla="*/ 401782 h 914400"/>
              <a:gd name="connsiteX7" fmla="*/ 498764 w 806994"/>
              <a:gd name="connsiteY7" fmla="*/ 429491 h 914400"/>
              <a:gd name="connsiteX8" fmla="*/ 554182 w 806994"/>
              <a:gd name="connsiteY8" fmla="*/ 512619 h 914400"/>
              <a:gd name="connsiteX9" fmla="*/ 595745 w 806994"/>
              <a:gd name="connsiteY9" fmla="*/ 637310 h 914400"/>
              <a:gd name="connsiteX10" fmla="*/ 609600 w 806994"/>
              <a:gd name="connsiteY10" fmla="*/ 678873 h 914400"/>
              <a:gd name="connsiteX11" fmla="*/ 623455 w 806994"/>
              <a:gd name="connsiteY11" fmla="*/ 762000 h 914400"/>
              <a:gd name="connsiteX12" fmla="*/ 651164 w 806994"/>
              <a:gd name="connsiteY12" fmla="*/ 789710 h 914400"/>
              <a:gd name="connsiteX13" fmla="*/ 748145 w 806994"/>
              <a:gd name="connsiteY13" fmla="*/ 817419 h 914400"/>
              <a:gd name="connsiteX14" fmla="*/ 803564 w 806994"/>
              <a:gd name="connsiteY14" fmla="*/ 886691 h 914400"/>
              <a:gd name="connsiteX15" fmla="*/ 803564 w 806994"/>
              <a:gd name="connsiteY15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06994" h="914400">
                <a:moveTo>
                  <a:pt x="0" y="0"/>
                </a:moveTo>
                <a:cubicBezTo>
                  <a:pt x="98" y="1470"/>
                  <a:pt x="5437" y="217698"/>
                  <a:pt x="27709" y="277091"/>
                </a:cubicBezTo>
                <a:cubicBezTo>
                  <a:pt x="33556" y="292682"/>
                  <a:pt x="43644" y="306881"/>
                  <a:pt x="55418" y="318655"/>
                </a:cubicBezTo>
                <a:cubicBezTo>
                  <a:pt x="67192" y="330429"/>
                  <a:pt x="82525" y="338103"/>
                  <a:pt x="96982" y="346364"/>
                </a:cubicBezTo>
                <a:cubicBezTo>
                  <a:pt x="114914" y="356611"/>
                  <a:pt x="132364" y="369064"/>
                  <a:pt x="152400" y="374073"/>
                </a:cubicBezTo>
                <a:cubicBezTo>
                  <a:pt x="188521" y="383103"/>
                  <a:pt x="226208" y="384030"/>
                  <a:pt x="263236" y="387928"/>
                </a:cubicBezTo>
                <a:cubicBezTo>
                  <a:pt x="313965" y="393268"/>
                  <a:pt x="364836" y="397164"/>
                  <a:pt x="415636" y="401782"/>
                </a:cubicBezTo>
                <a:cubicBezTo>
                  <a:pt x="443345" y="411018"/>
                  <a:pt x="482562" y="405188"/>
                  <a:pt x="498764" y="429491"/>
                </a:cubicBezTo>
                <a:lnTo>
                  <a:pt x="554182" y="512619"/>
                </a:lnTo>
                <a:lnTo>
                  <a:pt x="595745" y="637310"/>
                </a:lnTo>
                <a:lnTo>
                  <a:pt x="609600" y="678873"/>
                </a:lnTo>
                <a:cubicBezTo>
                  <a:pt x="614218" y="706582"/>
                  <a:pt x="613591" y="735697"/>
                  <a:pt x="623455" y="762000"/>
                </a:cubicBezTo>
                <a:cubicBezTo>
                  <a:pt x="628042" y="774231"/>
                  <a:pt x="639963" y="782989"/>
                  <a:pt x="651164" y="789710"/>
                </a:cubicBezTo>
                <a:cubicBezTo>
                  <a:pt x="665358" y="798227"/>
                  <a:pt x="737798" y="814832"/>
                  <a:pt x="748145" y="817419"/>
                </a:cubicBezTo>
                <a:cubicBezTo>
                  <a:pt x="769348" y="838622"/>
                  <a:pt x="791912" y="857562"/>
                  <a:pt x="803564" y="886691"/>
                </a:cubicBezTo>
                <a:cubicBezTo>
                  <a:pt x="806994" y="895267"/>
                  <a:pt x="803564" y="905164"/>
                  <a:pt x="803564" y="9144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 rot="19784203">
            <a:off x="6861377" y="495515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Inconoscibile!</a:t>
            </a:r>
            <a:endParaRPr lang="it-IT" dirty="0"/>
          </a:p>
        </p:txBody>
      </p:sp>
      <p:pic>
        <p:nvPicPr>
          <p:cNvPr id="17" name="Immagine 16" descr="ka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4869160"/>
            <a:ext cx="1155700" cy="133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Già in </a:t>
            </a:r>
            <a:r>
              <a:rPr lang="it-IT" dirty="0" err="1" smtClean="0"/>
              <a:t>Kant</a:t>
            </a:r>
            <a:r>
              <a:rPr lang="it-IT" dirty="0" smtClean="0"/>
              <a:t>, dunque, la realtà che noi conosciamo è una </a:t>
            </a:r>
            <a:r>
              <a:rPr lang="it-IT" b="1" dirty="0" smtClean="0"/>
              <a:t>REALTA’ PENSATA </a:t>
            </a:r>
            <a:r>
              <a:rPr lang="it-IT" dirty="0" smtClean="0"/>
              <a:t>(</a:t>
            </a:r>
            <a:r>
              <a:rPr lang="it-IT" dirty="0" err="1" smtClean="0"/>
              <a:t>=idea</a:t>
            </a:r>
            <a:r>
              <a:rPr lang="it-IT" dirty="0" smtClean="0"/>
              <a:t>), fenomeno, rappresentazione:  non è la realtà in se stessa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Tuttavia, una </a:t>
            </a:r>
            <a:r>
              <a:rPr lang="it-IT" b="1" dirty="0" smtClean="0"/>
              <a:t>realtà esterna </a:t>
            </a:r>
            <a:r>
              <a:rPr lang="it-IT" dirty="0" smtClean="0"/>
              <a:t>(causa e presupposto della mia conoscenza di essa), seppur inconoscibile, continua ad esistere.</a:t>
            </a:r>
          </a:p>
          <a:p>
            <a:endParaRPr lang="it-IT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REALISMO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1540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dirty="0" smtClean="0"/>
              <a:t>1</a:t>
            </a:r>
            <a:r>
              <a:rPr lang="it-IT" dirty="0" smtClean="0"/>
              <a:t>) C’è una </a:t>
            </a:r>
            <a:r>
              <a:rPr lang="it-IT" dirty="0" smtClean="0">
                <a:solidFill>
                  <a:srgbClr val="FF0000"/>
                </a:solidFill>
              </a:rPr>
              <a:t>realtà esterna indifferente e indipendente dal pensiero</a:t>
            </a:r>
            <a:r>
              <a:rPr lang="it-IT" dirty="0" smtClean="0"/>
              <a:t> (soggetto e oggetto sono separati) </a:t>
            </a:r>
          </a:p>
          <a:p>
            <a:pPr algn="just">
              <a:buNone/>
            </a:pPr>
            <a:r>
              <a:rPr lang="it-IT" dirty="0" smtClean="0"/>
              <a:t>II) Il soggetto può conoscere la realtà (</a:t>
            </a:r>
            <a:r>
              <a:rPr lang="it-IT" sz="2000" i="1" dirty="0" smtClean="0"/>
              <a:t>immaginiamo che faccia una sorta di fotografia</a:t>
            </a:r>
            <a:r>
              <a:rPr lang="it-IT" dirty="0" smtClean="0"/>
              <a:t>):</a:t>
            </a:r>
          </a:p>
          <a:p>
            <a:pPr lvl="2" algn="just">
              <a:buFont typeface="Courier New" pitchFamily="49" charset="0"/>
              <a:buChar char="o"/>
            </a:pPr>
            <a:r>
              <a:rPr lang="it-IT" b="1" i="1" dirty="0" smtClean="0"/>
              <a:t>Totalmente</a:t>
            </a:r>
            <a:r>
              <a:rPr lang="it-IT" dirty="0" smtClean="0"/>
              <a:t> </a:t>
            </a:r>
            <a:endParaRPr lang="it-IT" dirty="0" smtClean="0"/>
          </a:p>
          <a:p>
            <a:pPr lvl="2" algn="just">
              <a:buFont typeface="Courier New" pitchFamily="49" charset="0"/>
              <a:buChar char="o"/>
            </a:pPr>
            <a:endParaRPr lang="it-IT" dirty="0" smtClean="0"/>
          </a:p>
          <a:p>
            <a:pPr lvl="2" algn="just">
              <a:buFont typeface="Courier New" pitchFamily="49" charset="0"/>
              <a:buChar char="o"/>
            </a:pPr>
            <a:endParaRPr lang="it-IT" dirty="0" smtClean="0"/>
          </a:p>
          <a:p>
            <a:pPr lvl="2" algn="just">
              <a:buFont typeface="Courier New" pitchFamily="49" charset="0"/>
              <a:buChar char="o"/>
            </a:pPr>
            <a:r>
              <a:rPr lang="it-IT" b="1" i="1" dirty="0" smtClean="0"/>
              <a:t>In modo </a:t>
            </a:r>
            <a:r>
              <a:rPr lang="it-IT" b="1" i="1" dirty="0" smtClean="0"/>
              <a:t>parziale e mediato </a:t>
            </a:r>
            <a:r>
              <a:rPr lang="it-IT" dirty="0" smtClean="0"/>
              <a:t>(cioè dipendente dagli strumenti conoscitivi che ho a disposizione, es. le forme a priori kantiane) 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771800" y="3284984"/>
            <a:ext cx="460851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i="1" dirty="0" smtClean="0"/>
              <a:t>immagino che la fotografia riproduca in modo fedele ciò che c’è fuori</a:t>
            </a:r>
            <a:endParaRPr lang="it-IT" i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699792" y="4869160"/>
            <a:ext cx="604867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i="1" dirty="0" smtClean="0"/>
              <a:t>la fotografia dipende non solo da ciò che fotografo ma anche dalla mia macchina fotografica</a:t>
            </a:r>
            <a:endParaRPr lang="it-IT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Punto di partenza: il concetto stesso di </a:t>
            </a:r>
            <a:r>
              <a:rPr lang="it-IT" b="1" dirty="0" smtClean="0"/>
              <a:t>cosa in sé </a:t>
            </a:r>
            <a:r>
              <a:rPr lang="it-IT" dirty="0" smtClean="0"/>
              <a:t>è </a:t>
            </a:r>
            <a:r>
              <a:rPr lang="it-IT" b="1" dirty="0" smtClean="0"/>
              <a:t>contraddittorio</a:t>
            </a:r>
            <a:r>
              <a:rPr lang="it-IT" dirty="0" smtClean="0"/>
              <a:t>: il noumeno va </a:t>
            </a:r>
            <a:r>
              <a:rPr lang="it-IT" b="1" dirty="0" smtClean="0"/>
              <a:t>eliminato.</a:t>
            </a:r>
          </a:p>
          <a:p>
            <a:pPr algn="just"/>
            <a:r>
              <a:rPr lang="it-IT" dirty="0" smtClean="0"/>
              <a:t>Sparisce ogni barriera tra soggetto e oggetto: ciò che appare nella coscienza (nel pensiero) è la realtà in se stessa.</a:t>
            </a:r>
          </a:p>
        </p:txBody>
      </p:sp>
      <p:grpSp>
        <p:nvGrpSpPr>
          <p:cNvPr id="6" name="Gruppo 5"/>
          <p:cNvGrpSpPr/>
          <p:nvPr/>
        </p:nvGrpSpPr>
        <p:grpSpPr>
          <a:xfrm>
            <a:off x="2987824" y="3356992"/>
            <a:ext cx="3384376" cy="2808312"/>
            <a:chOff x="4791075" y="5086350"/>
            <a:chExt cx="2047875" cy="1771650"/>
          </a:xfrm>
        </p:grpSpPr>
        <p:sp>
          <p:nvSpPr>
            <p:cNvPr id="2050" name="AutoShape 2"/>
            <p:cNvSpPr>
              <a:spLocks noChangeArrowheads="1"/>
            </p:cNvSpPr>
            <p:nvPr/>
          </p:nvSpPr>
          <p:spPr bwMode="auto">
            <a:xfrm>
              <a:off x="4791075" y="5086350"/>
              <a:ext cx="2047875" cy="116205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REALTA</a:t>
              </a:r>
              <a:r>
                <a:rPr kumimoji="0" lang="it-IT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’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it-I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SOGGETTO       OGGETTO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5048250" y="6516688"/>
              <a:ext cx="1581150" cy="3413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2400" b="1" i="0" u="none" strike="noStrike" normalizeH="0" baseline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alibri" pitchFamily="34" charset="0"/>
                  <a:cs typeface="Arial" pitchFamily="34" charset="0"/>
                </a:rPr>
                <a:t>Idealismo</a:t>
              </a:r>
              <a:endParaRPr kumimoji="0" lang="it-IT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Figura a mano libera 6"/>
          <p:cNvSpPr/>
          <p:nvPr/>
        </p:nvSpPr>
        <p:spPr>
          <a:xfrm>
            <a:off x="3923928" y="3933056"/>
            <a:ext cx="1588356" cy="401256"/>
          </a:xfrm>
          <a:custGeom>
            <a:avLst/>
            <a:gdLst>
              <a:gd name="connsiteX0" fmla="*/ 15490 w 1588356"/>
              <a:gd name="connsiteY0" fmla="*/ 375440 h 401256"/>
              <a:gd name="connsiteX1" fmla="*/ 57054 w 1588356"/>
              <a:gd name="connsiteY1" fmla="*/ 306167 h 401256"/>
              <a:gd name="connsiteX2" fmla="*/ 98617 w 1588356"/>
              <a:gd name="connsiteY2" fmla="*/ 223040 h 401256"/>
              <a:gd name="connsiteX3" fmla="*/ 223308 w 1588356"/>
              <a:gd name="connsiteY3" fmla="*/ 153767 h 401256"/>
              <a:gd name="connsiteX4" fmla="*/ 306435 w 1588356"/>
              <a:gd name="connsiteY4" fmla="*/ 98349 h 401256"/>
              <a:gd name="connsiteX5" fmla="*/ 583526 w 1588356"/>
              <a:gd name="connsiteY5" fmla="*/ 56785 h 401256"/>
              <a:gd name="connsiteX6" fmla="*/ 1193126 w 1588356"/>
              <a:gd name="connsiteY6" fmla="*/ 56785 h 401256"/>
              <a:gd name="connsiteX7" fmla="*/ 1276254 w 1588356"/>
              <a:gd name="connsiteY7" fmla="*/ 84494 h 401256"/>
              <a:gd name="connsiteX8" fmla="*/ 1317817 w 1588356"/>
              <a:gd name="connsiteY8" fmla="*/ 98349 h 401256"/>
              <a:gd name="connsiteX9" fmla="*/ 1359381 w 1588356"/>
              <a:gd name="connsiteY9" fmla="*/ 126058 h 401256"/>
              <a:gd name="connsiteX10" fmla="*/ 1400944 w 1588356"/>
              <a:gd name="connsiteY10" fmla="*/ 167622 h 401256"/>
              <a:gd name="connsiteX11" fmla="*/ 1484072 w 1588356"/>
              <a:gd name="connsiteY11" fmla="*/ 195331 h 401256"/>
              <a:gd name="connsiteX12" fmla="*/ 1567199 w 1588356"/>
              <a:gd name="connsiteY12" fmla="*/ 264603 h 401256"/>
              <a:gd name="connsiteX13" fmla="*/ 1581054 w 1588356"/>
              <a:gd name="connsiteY13" fmla="*/ 375440 h 401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588356" h="401256">
                <a:moveTo>
                  <a:pt x="15490" y="375440"/>
                </a:moveTo>
                <a:cubicBezTo>
                  <a:pt x="54736" y="257696"/>
                  <a:pt x="0" y="401256"/>
                  <a:pt x="57054" y="306167"/>
                </a:cubicBezTo>
                <a:cubicBezTo>
                  <a:pt x="83583" y="261953"/>
                  <a:pt x="54359" y="261765"/>
                  <a:pt x="98617" y="223040"/>
                </a:cubicBezTo>
                <a:cubicBezTo>
                  <a:pt x="247806" y="92500"/>
                  <a:pt x="126509" y="207544"/>
                  <a:pt x="223308" y="153767"/>
                </a:cubicBezTo>
                <a:cubicBezTo>
                  <a:pt x="252419" y="137594"/>
                  <a:pt x="274127" y="106426"/>
                  <a:pt x="306435" y="98349"/>
                </a:cubicBezTo>
                <a:cubicBezTo>
                  <a:pt x="471222" y="57153"/>
                  <a:pt x="379321" y="73803"/>
                  <a:pt x="583526" y="56785"/>
                </a:cubicBezTo>
                <a:cubicBezTo>
                  <a:pt x="810676" y="0"/>
                  <a:pt x="693046" y="24172"/>
                  <a:pt x="1193126" y="56785"/>
                </a:cubicBezTo>
                <a:cubicBezTo>
                  <a:pt x="1222272" y="58686"/>
                  <a:pt x="1248545" y="75257"/>
                  <a:pt x="1276254" y="84494"/>
                </a:cubicBezTo>
                <a:cubicBezTo>
                  <a:pt x="1290108" y="89112"/>
                  <a:pt x="1305666" y="90248"/>
                  <a:pt x="1317817" y="98349"/>
                </a:cubicBezTo>
                <a:cubicBezTo>
                  <a:pt x="1331672" y="107585"/>
                  <a:pt x="1346589" y="115398"/>
                  <a:pt x="1359381" y="126058"/>
                </a:cubicBezTo>
                <a:cubicBezTo>
                  <a:pt x="1374433" y="138601"/>
                  <a:pt x="1383816" y="158107"/>
                  <a:pt x="1400944" y="167622"/>
                </a:cubicBezTo>
                <a:cubicBezTo>
                  <a:pt x="1426477" y="181807"/>
                  <a:pt x="1459769" y="179129"/>
                  <a:pt x="1484072" y="195331"/>
                </a:cubicBezTo>
                <a:cubicBezTo>
                  <a:pt x="1541937" y="233908"/>
                  <a:pt x="1513861" y="211266"/>
                  <a:pt x="1567199" y="264603"/>
                </a:cubicBezTo>
                <a:cubicBezTo>
                  <a:pt x="1588356" y="328073"/>
                  <a:pt x="1581054" y="291563"/>
                  <a:pt x="1581054" y="37544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igura a mano libera 7"/>
          <p:cNvSpPr/>
          <p:nvPr/>
        </p:nvSpPr>
        <p:spPr>
          <a:xfrm>
            <a:off x="3995936" y="4581128"/>
            <a:ext cx="1540775" cy="332509"/>
          </a:xfrm>
          <a:custGeom>
            <a:avLst/>
            <a:gdLst>
              <a:gd name="connsiteX0" fmla="*/ 0 w 1540775"/>
              <a:gd name="connsiteY0" fmla="*/ 0 h 332509"/>
              <a:gd name="connsiteX1" fmla="*/ 13854 w 1540775"/>
              <a:gd name="connsiteY1" fmla="*/ 110836 h 332509"/>
              <a:gd name="connsiteX2" fmla="*/ 138545 w 1540775"/>
              <a:gd name="connsiteY2" fmla="*/ 180109 h 332509"/>
              <a:gd name="connsiteX3" fmla="*/ 180109 w 1540775"/>
              <a:gd name="connsiteY3" fmla="*/ 207818 h 332509"/>
              <a:gd name="connsiteX4" fmla="*/ 360218 w 1540775"/>
              <a:gd name="connsiteY4" fmla="*/ 221672 h 332509"/>
              <a:gd name="connsiteX5" fmla="*/ 443345 w 1540775"/>
              <a:gd name="connsiteY5" fmla="*/ 263236 h 332509"/>
              <a:gd name="connsiteX6" fmla="*/ 484909 w 1540775"/>
              <a:gd name="connsiteY6" fmla="*/ 277090 h 332509"/>
              <a:gd name="connsiteX7" fmla="*/ 595745 w 1540775"/>
              <a:gd name="connsiteY7" fmla="*/ 304800 h 332509"/>
              <a:gd name="connsiteX8" fmla="*/ 734291 w 1540775"/>
              <a:gd name="connsiteY8" fmla="*/ 332509 h 332509"/>
              <a:gd name="connsiteX9" fmla="*/ 1122218 w 1540775"/>
              <a:gd name="connsiteY9" fmla="*/ 318654 h 332509"/>
              <a:gd name="connsiteX10" fmla="*/ 1205345 w 1540775"/>
              <a:gd name="connsiteY10" fmla="*/ 290945 h 332509"/>
              <a:gd name="connsiteX11" fmla="*/ 1246909 w 1540775"/>
              <a:gd name="connsiteY11" fmla="*/ 277090 h 332509"/>
              <a:gd name="connsiteX12" fmla="*/ 1288473 w 1540775"/>
              <a:gd name="connsiteY12" fmla="*/ 249381 h 332509"/>
              <a:gd name="connsiteX13" fmla="*/ 1371600 w 1540775"/>
              <a:gd name="connsiteY13" fmla="*/ 221672 h 332509"/>
              <a:gd name="connsiteX14" fmla="*/ 1427018 w 1540775"/>
              <a:gd name="connsiteY14" fmla="*/ 152400 h 332509"/>
              <a:gd name="connsiteX15" fmla="*/ 1510145 w 1540775"/>
              <a:gd name="connsiteY15" fmla="*/ 124690 h 332509"/>
              <a:gd name="connsiteX16" fmla="*/ 1537854 w 1540775"/>
              <a:gd name="connsiteY16" fmla="*/ 13854 h 332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40775" h="332509">
                <a:moveTo>
                  <a:pt x="0" y="0"/>
                </a:moveTo>
                <a:cubicBezTo>
                  <a:pt x="4618" y="36945"/>
                  <a:pt x="1130" y="75845"/>
                  <a:pt x="13854" y="110836"/>
                </a:cubicBezTo>
                <a:cubicBezTo>
                  <a:pt x="34726" y="168234"/>
                  <a:pt x="98463" y="153388"/>
                  <a:pt x="138545" y="180109"/>
                </a:cubicBezTo>
                <a:cubicBezTo>
                  <a:pt x="152400" y="189345"/>
                  <a:pt x="163743" y="204749"/>
                  <a:pt x="180109" y="207818"/>
                </a:cubicBezTo>
                <a:cubicBezTo>
                  <a:pt x="239291" y="218915"/>
                  <a:pt x="300182" y="217054"/>
                  <a:pt x="360218" y="221672"/>
                </a:cubicBezTo>
                <a:cubicBezTo>
                  <a:pt x="464698" y="256499"/>
                  <a:pt x="335907" y="209518"/>
                  <a:pt x="443345" y="263236"/>
                </a:cubicBezTo>
                <a:cubicBezTo>
                  <a:pt x="456407" y="269767"/>
                  <a:pt x="470820" y="273247"/>
                  <a:pt x="484909" y="277090"/>
                </a:cubicBezTo>
                <a:cubicBezTo>
                  <a:pt x="521650" y="287110"/>
                  <a:pt x="558402" y="297331"/>
                  <a:pt x="595745" y="304800"/>
                </a:cubicBezTo>
                <a:lnTo>
                  <a:pt x="734291" y="332509"/>
                </a:lnTo>
                <a:cubicBezTo>
                  <a:pt x="863600" y="327891"/>
                  <a:pt x="993327" y="330027"/>
                  <a:pt x="1122218" y="318654"/>
                </a:cubicBezTo>
                <a:cubicBezTo>
                  <a:pt x="1151313" y="316087"/>
                  <a:pt x="1177636" y="300181"/>
                  <a:pt x="1205345" y="290945"/>
                </a:cubicBezTo>
                <a:cubicBezTo>
                  <a:pt x="1219200" y="286327"/>
                  <a:pt x="1234758" y="285191"/>
                  <a:pt x="1246909" y="277090"/>
                </a:cubicBezTo>
                <a:cubicBezTo>
                  <a:pt x="1260764" y="267854"/>
                  <a:pt x="1273257" y="256144"/>
                  <a:pt x="1288473" y="249381"/>
                </a:cubicBezTo>
                <a:cubicBezTo>
                  <a:pt x="1315163" y="237519"/>
                  <a:pt x="1371600" y="221672"/>
                  <a:pt x="1371600" y="221672"/>
                </a:cubicBezTo>
                <a:cubicBezTo>
                  <a:pt x="1386623" y="176601"/>
                  <a:pt x="1377973" y="174198"/>
                  <a:pt x="1427018" y="152400"/>
                </a:cubicBezTo>
                <a:cubicBezTo>
                  <a:pt x="1453709" y="140537"/>
                  <a:pt x="1510145" y="124690"/>
                  <a:pt x="1510145" y="124690"/>
                </a:cubicBezTo>
                <a:cubicBezTo>
                  <a:pt x="1540775" y="32801"/>
                  <a:pt x="1537854" y="70771"/>
                  <a:pt x="1537854" y="1385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5436096" y="40466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i="1" dirty="0" smtClean="0"/>
              <a:t>“la natura non ha corteccia” (Goethe)</a:t>
            </a:r>
            <a:endParaRPr lang="it-IT" i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11560" y="33265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chemeClr val="tx2">
                    <a:lumMod val="75000"/>
                  </a:schemeClr>
                </a:solidFill>
              </a:rPr>
              <a:t>IDEALISMO</a:t>
            </a:r>
            <a:endParaRPr lang="it-IT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1" name="Immagine 10" descr="Heg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4293096"/>
            <a:ext cx="1524000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251520" y="1268760"/>
            <a:ext cx="8640960" cy="1224136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950000" scaled="0"/>
          </a:gradFill>
          <a:ln>
            <a:solidFill>
              <a:srgbClr val="0070C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 smtClean="0"/>
              <a:t>Il contenuto del pensiero è l’unica cosa che rimane. Il pensato coincide con la Realtà. </a:t>
            </a:r>
            <a:r>
              <a:rPr lang="it-IT" b="1" dirty="0" smtClean="0"/>
              <a:t>Il </a:t>
            </a:r>
            <a:r>
              <a:rPr lang="it-IT" b="1" dirty="0" smtClean="0"/>
              <a:t>pensiero è il </a:t>
            </a:r>
            <a:r>
              <a:rPr lang="it-IT" b="1" dirty="0" smtClean="0"/>
              <a:t>TUTTO</a:t>
            </a:r>
            <a:r>
              <a:rPr lang="it-IT" dirty="0" smtClean="0"/>
              <a:t>. </a:t>
            </a:r>
            <a:r>
              <a:rPr lang="it-IT" dirty="0" smtClean="0"/>
              <a:t>Tutto è dunque </a:t>
            </a:r>
            <a:r>
              <a:rPr lang="it-IT" b="1" dirty="0" smtClean="0"/>
              <a:t>Idea</a:t>
            </a:r>
            <a:r>
              <a:rPr lang="it-IT" dirty="0" smtClean="0"/>
              <a:t> (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i="1" dirty="0" smtClean="0">
                <a:sym typeface="Wingdings" pitchFamily="2" charset="2"/>
              </a:rPr>
              <a:t>idealismo</a:t>
            </a:r>
            <a:r>
              <a:rPr lang="it-IT" dirty="0" smtClean="0">
                <a:sym typeface="Wingdings" pitchFamily="2" charset="2"/>
              </a:rPr>
              <a:t>).</a:t>
            </a:r>
            <a:r>
              <a:rPr lang="it-IT" dirty="0" smtClean="0"/>
              <a:t> </a:t>
            </a:r>
            <a:endParaRPr lang="it-IT" dirty="0" smtClean="0"/>
          </a:p>
          <a:p>
            <a:endParaRPr lang="it-IT" dirty="0" smtClean="0"/>
          </a:p>
          <a:p>
            <a:pPr algn="just"/>
            <a:r>
              <a:rPr lang="it-IT" dirty="0" smtClean="0"/>
              <a:t>Il pensiero </a:t>
            </a:r>
            <a:r>
              <a:rPr lang="it-IT" u="sng" dirty="0" smtClean="0"/>
              <a:t>non può essere limitato da nulla</a:t>
            </a:r>
            <a:r>
              <a:rPr lang="it-IT" dirty="0" smtClean="0"/>
              <a:t>: se penso qualcosa di </a:t>
            </a:r>
            <a:r>
              <a:rPr lang="it-IT" dirty="0" err="1" smtClean="0"/>
              <a:t>esterno…</a:t>
            </a:r>
            <a:r>
              <a:rPr lang="it-IT" dirty="0" smtClean="0"/>
              <a:t> lo sto pensando! Nulla è fuori di esso: per </a:t>
            </a:r>
            <a:r>
              <a:rPr lang="it-IT" dirty="0" smtClean="0"/>
              <a:t>questo viene anche chiamato </a:t>
            </a:r>
            <a:r>
              <a:rPr lang="it-IT" u="sng" dirty="0" smtClean="0"/>
              <a:t>Assoluto</a:t>
            </a:r>
            <a:r>
              <a:rPr lang="it-IT" dirty="0" smtClean="0"/>
              <a:t> e </a:t>
            </a:r>
            <a:r>
              <a:rPr lang="it-IT" u="sng" dirty="0" smtClean="0"/>
              <a:t>coincide con </a:t>
            </a:r>
            <a:r>
              <a:rPr lang="it-IT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</a:t>
            </a:r>
            <a:r>
              <a:rPr lang="it-IT" dirty="0" smtClean="0"/>
              <a:t>, infatti:</a:t>
            </a:r>
          </a:p>
          <a:p>
            <a:pPr lvl="1" algn="just"/>
            <a:r>
              <a:rPr lang="it-IT" dirty="0" smtClean="0"/>
              <a:t>niente </a:t>
            </a:r>
            <a:r>
              <a:rPr lang="it-IT" dirty="0" smtClean="0"/>
              <a:t>può essere esterno al </a:t>
            </a:r>
            <a:r>
              <a:rPr lang="it-IT" dirty="0" smtClean="0"/>
              <a:t>Tutto</a:t>
            </a:r>
          </a:p>
          <a:p>
            <a:pPr lvl="1" algn="just"/>
            <a:r>
              <a:rPr lang="it-IT" dirty="0" smtClean="0"/>
              <a:t>Dio, infinito </a:t>
            </a:r>
            <a:r>
              <a:rPr lang="it-IT" smtClean="0"/>
              <a:t>e perfetto, </a:t>
            </a:r>
            <a:r>
              <a:rPr lang="it-IT" dirty="0" smtClean="0"/>
              <a:t>non può essere limitato da </a:t>
            </a:r>
            <a:r>
              <a:rPr lang="it-IT" dirty="0" smtClean="0"/>
              <a:t>nulla</a:t>
            </a:r>
            <a:endParaRPr lang="it-IT" dirty="0" smtClean="0"/>
          </a:p>
          <a:p>
            <a:pPr algn="just"/>
            <a:r>
              <a:rPr lang="it-IT" dirty="0" smtClean="0"/>
              <a:t>Non potendo esserci nulla al di fuori del pensiero, significa che il pensiero è </a:t>
            </a:r>
            <a:r>
              <a:rPr lang="it-IT" b="1" dirty="0" smtClean="0"/>
              <a:t>immanente</a:t>
            </a:r>
            <a:r>
              <a:rPr lang="it-IT" dirty="0" smtClean="0"/>
              <a:t> </a:t>
            </a:r>
            <a:r>
              <a:rPr lang="it-IT" sz="1900" dirty="0" smtClean="0"/>
              <a:t>(</a:t>
            </a:r>
            <a:r>
              <a:rPr lang="it-IT" sz="1900" dirty="0" err="1" smtClean="0"/>
              <a:t>=forza</a:t>
            </a:r>
            <a:r>
              <a:rPr lang="it-IT" sz="1900" dirty="0" smtClean="0"/>
              <a:t> interna) </a:t>
            </a:r>
            <a:r>
              <a:rPr lang="it-IT" dirty="0" smtClean="0"/>
              <a:t>alla </a:t>
            </a:r>
            <a:r>
              <a:rPr lang="it-IT" dirty="0" smtClean="0"/>
              <a:t>realtà.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Cos’è questo “pensiero”?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Il pensiero di cui parliamo non è l’atto dell’individuo umano singolo:</a:t>
            </a:r>
          </a:p>
          <a:p>
            <a:pPr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Prima (e dopo) gli idealisti si diceva: l’uomo è la sostanza; il pensiero è il suo atto essenziale</a:t>
            </a:r>
          </a:p>
          <a:p>
            <a:pPr algn="just"/>
            <a:r>
              <a:rPr lang="it-IT" dirty="0" smtClean="0"/>
              <a:t>Gli idealisti affermano: la </a:t>
            </a:r>
            <a:r>
              <a:rPr lang="it-IT" b="1" dirty="0" smtClean="0"/>
              <a:t>sostanza è il PENSIERO </a:t>
            </a:r>
            <a:r>
              <a:rPr lang="it-IT" dirty="0" smtClean="0"/>
              <a:t>e gli </a:t>
            </a:r>
            <a:r>
              <a:rPr lang="it-IT" b="1" dirty="0" smtClean="0"/>
              <a:t>uomini</a:t>
            </a:r>
            <a:r>
              <a:rPr lang="it-IT" dirty="0" smtClean="0"/>
              <a:t> (e la natura tutta) non sono altro che </a:t>
            </a:r>
            <a:r>
              <a:rPr lang="it-IT" b="1" dirty="0" smtClean="0"/>
              <a:t>individuazioni accidentali </a:t>
            </a:r>
            <a:r>
              <a:rPr lang="it-IT" dirty="0" smtClean="0"/>
              <a:t>di esso</a:t>
            </a:r>
          </a:p>
          <a:p>
            <a:pPr lvl="1" algn="just"/>
            <a:r>
              <a:rPr lang="it-IT" dirty="0" smtClean="0"/>
              <a:t>Nell’uomo il pensiero è consapevole; nella natura è inconsapevole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68</TotalTime>
  <Words>424</Words>
  <Application>Microsoft Office PowerPoint</Application>
  <PresentationFormat>Presentazione su schermo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Satellite</vt:lpstr>
      <vt:lpstr>Idealismo</vt:lpstr>
      <vt:lpstr>L’idealismo</vt:lpstr>
      <vt:lpstr>Diapositiva 3</vt:lpstr>
      <vt:lpstr>Il REALISMO</vt:lpstr>
      <vt:lpstr>Diapositiva 5</vt:lpstr>
      <vt:lpstr>Diapositiva 6</vt:lpstr>
      <vt:lpstr>Cos’è questo “pensiero”?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Hegel</dc:title>
  <dc:creator>Simone</dc:creator>
  <cp:lastModifiedBy>Simone</cp:lastModifiedBy>
  <cp:revision>8</cp:revision>
  <dcterms:created xsi:type="dcterms:W3CDTF">2016-09-23T13:02:02Z</dcterms:created>
  <dcterms:modified xsi:type="dcterms:W3CDTF">2016-09-23T14:10:13Z</dcterms:modified>
</cp:coreProperties>
</file>